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92" r:id="rId3"/>
    <p:sldId id="273"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94" r:id="rId20"/>
    <p:sldId id="293" r:id="rId21"/>
    <p:sldId id="289" r:id="rId22"/>
    <p:sldId id="295" r:id="rId23"/>
    <p:sldId id="288" r:id="rId24"/>
    <p:sldId id="290" r:id="rId25"/>
    <p:sldId id="276" r:id="rId26"/>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3467" autoAdjust="0"/>
  </p:normalViewPr>
  <p:slideViewPr>
    <p:cSldViewPr snapToGrid="0" snapToObjects="1">
      <p:cViewPr varScale="1">
        <p:scale>
          <a:sx n="97" d="100"/>
          <a:sy n="97" d="100"/>
        </p:scale>
        <p:origin x="-1026" y="-96"/>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30.08.2017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a:t>
            </a:r>
            <a:r>
              <a:rPr lang="en-US" baseline="0" dirty="0" smtClean="0"/>
              <a:t> we use the chiral structure?</a:t>
            </a:r>
            <a:br>
              <a:rPr lang="en-US" baseline="0" dirty="0" smtClean="0"/>
            </a:br>
            <a:r>
              <a:rPr lang="en-US" baseline="0" dirty="0" smtClean="0"/>
              <a:t>	-&gt; Negative Poisson ratio provide geometry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30.08.2017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30.08.2017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30.08.2017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30.08.2017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838128" y="1987172"/>
            <a:ext cx="4778605" cy="3276525"/>
          </a:xfrm>
          <a:prstGeom prst="rect">
            <a:avLst/>
          </a:prstGeom>
        </p:spPr>
      </p:pic>
      <p:sp>
        <p:nvSpPr>
          <p:cNvPr id="11" name="TextBox 10"/>
          <p:cNvSpPr txBox="1"/>
          <p:nvPr/>
        </p:nvSpPr>
        <p:spPr>
          <a:xfrm>
            <a:off x="978351" y="5299618"/>
            <a:ext cx="4498157" cy="261610"/>
          </a:xfrm>
          <a:prstGeom prst="rect">
            <a:avLst/>
          </a:prstGeom>
          <a:noFill/>
        </p:spPr>
        <p:txBody>
          <a:bodyPr wrap="square" rtlCol="0">
            <a:spAutoFit/>
          </a:bodyPr>
          <a:lstStyle/>
          <a:p>
            <a:pPr algn="ctr"/>
            <a:r>
              <a:rPr lang="en-US" sz="1100" b="1" dirty="0" smtClean="0"/>
              <a:t>Fig 15</a:t>
            </a:r>
            <a:r>
              <a:rPr lang="en-US" sz="1100" dirty="0" smtClean="0"/>
              <a:t>:  Internal parameters for the chiral structure design</a:t>
            </a:r>
            <a:endParaRPr lang="en-US" sz="1100" dirty="0"/>
          </a:p>
        </p:txBody>
      </p:sp>
      <p:grpSp>
        <p:nvGrpSpPr>
          <p:cNvPr id="9" name="Group 8"/>
          <p:cNvGrpSpPr/>
          <p:nvPr/>
        </p:nvGrpSpPr>
        <p:grpSpPr>
          <a:xfrm>
            <a:off x="6625777" y="983833"/>
            <a:ext cx="4965980" cy="2695720"/>
            <a:chOff x="6850722" y="741590"/>
            <a:chExt cx="4498157" cy="2441768"/>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912594" y="741590"/>
              <a:ext cx="3966900" cy="2196636"/>
            </a:xfrm>
            <a:prstGeom prst="rect">
              <a:avLst/>
            </a:prstGeom>
          </p:spPr>
        </p:pic>
        <p:sp>
          <p:nvSpPr>
            <p:cNvPr id="13" name="TextBox 12"/>
            <p:cNvSpPr txBox="1"/>
            <p:nvPr/>
          </p:nvSpPr>
          <p:spPr>
            <a:xfrm>
              <a:off x="6850722" y="2946393"/>
              <a:ext cx="4498157" cy="236965"/>
            </a:xfrm>
            <a:prstGeom prst="rect">
              <a:avLst/>
            </a:prstGeom>
            <a:noFill/>
          </p:spPr>
          <p:txBody>
            <a:bodyPr wrap="square" rtlCol="0">
              <a:spAutoFit/>
            </a:bodyPr>
            <a:lstStyle/>
            <a:p>
              <a:pPr algn="ctr"/>
              <a:r>
                <a:rPr lang="en-US" sz="1100" b="1" dirty="0" smtClean="0"/>
                <a:t>Fig 16</a:t>
              </a:r>
              <a:r>
                <a:rPr lang="en-US" sz="1100" dirty="0" smtClean="0"/>
                <a:t>:  Division of the chiral structure </a:t>
              </a:r>
              <a:r>
                <a:rPr lang="en-US" sz="1100" dirty="0" smtClean="0"/>
                <a:t>in </a:t>
              </a:r>
              <a:r>
                <a:rPr lang="en-US" sz="1100" dirty="0" smtClean="0"/>
                <a:t>N and M unit cells</a:t>
              </a:r>
              <a:endParaRPr lang="en-US" sz="1100" dirty="0"/>
            </a:p>
          </p:txBody>
        </p:sp>
      </p:grpSp>
      <p:grpSp>
        <p:nvGrpSpPr>
          <p:cNvPr id="2" name="Group 1"/>
          <p:cNvGrpSpPr/>
          <p:nvPr/>
        </p:nvGrpSpPr>
        <p:grpSpPr>
          <a:xfrm>
            <a:off x="6859689" y="3881586"/>
            <a:ext cx="4498157" cy="2427140"/>
            <a:chOff x="6850723" y="3489171"/>
            <a:chExt cx="4498157" cy="2427140"/>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850723" y="5654701"/>
              <a:ext cx="4498157" cy="261610"/>
            </a:xfrm>
            <a:prstGeom prst="rect">
              <a:avLst/>
            </a:prstGeom>
            <a:noFill/>
          </p:spPr>
          <p:txBody>
            <a:bodyPr wrap="square" rtlCol="0">
              <a:spAutoFit/>
            </a:bodyPr>
            <a:lstStyle/>
            <a:p>
              <a:pPr algn="ctr"/>
              <a:r>
                <a:rPr lang="en-US" sz="1100" b="1" dirty="0" smtClean="0"/>
                <a:t>Fig 17</a:t>
              </a:r>
              <a:r>
                <a:rPr lang="en-US" sz="1100" dirty="0" smtClean="0"/>
                <a:t>:  </a:t>
              </a:r>
              <a:r>
                <a:rPr lang="en-US" sz="1100" dirty="0"/>
                <a:t>Parameters used in the chiral structure </a:t>
              </a:r>
              <a:r>
                <a:rPr lang="en-US" sz="1100" dirty="0" smtClean="0"/>
                <a:t>lattice design</a:t>
              </a:r>
              <a:endParaRPr lang="en-US" sz="1100" dirty="0"/>
            </a:p>
          </p:txBody>
        </p:sp>
      </p:gr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smtClean="0"/>
              <a:t>Fig 19</a:t>
            </a:r>
            <a:r>
              <a:rPr lang="en-US" sz="1100" dirty="0" smtClean="0"/>
              <a:t>:  </a:t>
            </a:r>
            <a:r>
              <a:rPr lang="en-US" sz="1100" dirty="0"/>
              <a:t>Parameters used in the chiral structure </a:t>
            </a:r>
            <a:r>
              <a:rPr lang="en-US" sz="1100" dirty="0" smtClean="0"/>
              <a:t>lattice design</a:t>
            </a:r>
            <a:endParaRPr lang="en-US" sz="1100" dirty="0"/>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smtClean="0"/>
              <a:t>Fig 18</a:t>
            </a:r>
            <a:r>
              <a:rPr lang="en-US" sz="1100" dirty="0" smtClean="0"/>
              <a:t>:  Characteristic dimensions of the wing-box design</a:t>
            </a:r>
            <a:endParaRPr lang="en-US" sz="1100" dirty="0"/>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smtClean="0"/>
              <a:t>Fig 21</a:t>
            </a:r>
            <a:r>
              <a:rPr lang="en-US" sz="1100" dirty="0" smtClean="0"/>
              <a:t>:  </a:t>
            </a:r>
            <a:r>
              <a:rPr lang="en-US" sz="1100" dirty="0"/>
              <a:t>Parameters used in the </a:t>
            </a:r>
            <a:r>
              <a:rPr lang="en-US" sz="1100" dirty="0" smtClean="0"/>
              <a:t>ribs design</a:t>
            </a:r>
            <a:endParaRPr lang="en-US" sz="1100" dirty="0"/>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smtClean="0"/>
              <a:t>Fig 20</a:t>
            </a:r>
            <a:r>
              <a:rPr lang="en-US" sz="1100" dirty="0" smtClean="0"/>
              <a:t>:  Characteristic dimensions of ribs design</a:t>
            </a:r>
            <a:endParaRPr lang="en-US" sz="1100" dirty="0"/>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a:t>
            </a:r>
            <a:r>
              <a:rPr lang="en-US" sz="1100" b="1" dirty="0" smtClean="0"/>
              <a:t>23</a:t>
            </a:r>
            <a:r>
              <a:rPr lang="en-US" sz="1100" dirty="0" smtClean="0"/>
              <a:t>: </a:t>
            </a:r>
            <a:r>
              <a:rPr lang="en-US" sz="1100" dirty="0"/>
              <a:t>Chiral nodes on the manufactured </a:t>
            </a:r>
            <a:r>
              <a:rPr lang="en-US" sz="1100" dirty="0" smtClean="0"/>
              <a:t>demonstrator, 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a:t>
            </a:r>
            <a:r>
              <a:rPr lang="en-US" sz="1100" b="1" dirty="0" smtClean="0"/>
              <a:t>22</a:t>
            </a:r>
            <a:r>
              <a:rPr lang="en-US" sz="1100" dirty="0" smtClean="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a:t>
            </a:r>
            <a:r>
              <a:rPr lang="en-GB" sz="1400" dirty="0" smtClean="0"/>
              <a:t>ligaments</a:t>
            </a:r>
          </a:p>
          <a:p>
            <a:endParaRPr lang="en-GB" sz="1400" dirty="0" smtClean="0"/>
          </a:p>
          <a:p>
            <a:pPr marL="285750" indent="-285750">
              <a:buFont typeface="Arial" pitchFamily="34" charset="0"/>
              <a:buChar char="•"/>
            </a:pPr>
            <a:r>
              <a:rPr lang="en-GB" sz="1400" dirty="0" smtClean="0"/>
              <a:t>In </a:t>
            </a:r>
            <a:r>
              <a:rPr lang="en-GB" sz="1400" dirty="0"/>
              <a:t>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39165" y="2660605"/>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a:t>
              </a:r>
              <a:r>
                <a:rPr lang="en-US" sz="1100" b="1" dirty="0" smtClean="0"/>
                <a:t>25</a:t>
              </a:r>
              <a:r>
                <a:rPr lang="en-US" sz="1100" dirty="0" smtClean="0"/>
                <a:t>: </a:t>
              </a:r>
              <a:r>
                <a:rPr lang="en-US" sz="1100" dirty="0"/>
                <a:t>Connection between the chiral lattice and the skin on the manufactured </a:t>
              </a:r>
              <a:r>
                <a:rPr lang="en-US" sz="1100" dirty="0" smtClean="0"/>
                <a:t>demonstrator, </a:t>
              </a:r>
              <a:r>
                <a:rPr lang="en-US" sz="1100" dirty="0"/>
                <a:t>Vincenz (2016</a:t>
              </a:r>
              <a:r>
                <a:rPr lang="en-US" sz="1100" dirty="0" smtClean="0"/>
                <a:t>)</a:t>
              </a:r>
              <a:endParaRPr lang="en-GB" sz="1100" baseline="30000" dirty="0"/>
            </a:p>
          </p:txBody>
        </p:sp>
      </p:grpSp>
      <p:sp>
        <p:nvSpPr>
          <p:cNvPr id="19" name="TextBox 18"/>
          <p:cNvSpPr txBox="1"/>
          <p:nvPr/>
        </p:nvSpPr>
        <p:spPr>
          <a:xfrm>
            <a:off x="1337446" y="5529837"/>
            <a:ext cx="4498157" cy="261610"/>
          </a:xfrm>
          <a:prstGeom prst="rect">
            <a:avLst/>
          </a:prstGeom>
          <a:noFill/>
        </p:spPr>
        <p:txBody>
          <a:bodyPr wrap="square" rtlCol="0">
            <a:spAutoFit/>
          </a:bodyPr>
          <a:lstStyle/>
          <a:p>
            <a:pPr algn="ctr"/>
            <a:r>
              <a:rPr lang="en-US" sz="1100" b="1" dirty="0"/>
              <a:t>Fig </a:t>
            </a:r>
            <a:r>
              <a:rPr lang="en-US" sz="1100" b="1" dirty="0" smtClean="0"/>
              <a:t>24</a:t>
            </a:r>
            <a:r>
              <a:rPr lang="en-US" sz="1100" dirty="0" smtClean="0"/>
              <a:t>: </a:t>
            </a:r>
            <a:r>
              <a:rPr lang="en-US" sz="1100" dirty="0"/>
              <a:t>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Loads </a:t>
            </a:r>
            <a:r>
              <a:rPr lang="en-US" sz="1400" dirty="0"/>
              <a:t>are transmitted to the lattice through this attachment points that is why its design results crucial</a:t>
            </a:r>
          </a:p>
          <a:p>
            <a:pPr marL="285750" indent="-285750">
              <a:buFont typeface="Arial" pitchFamily="34" charset="0"/>
              <a:buChar char="•"/>
            </a:pPr>
            <a:endParaRPr lang="en-US" sz="1400" dirty="0" smtClean="0"/>
          </a:p>
          <a:p>
            <a:pPr marL="285750" indent="-285750">
              <a:buFont typeface="Arial" pitchFamily="34" charset="0"/>
              <a:buChar char="•"/>
            </a:pPr>
            <a:r>
              <a:rPr lang="en-US" sz="1400" dirty="0" smtClean="0"/>
              <a:t>Degrees </a:t>
            </a:r>
            <a:r>
              <a:rPr lang="en-US" sz="1400" dirty="0"/>
              <a:t>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298" y="2523470"/>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a:t>
            </a:r>
            <a:r>
              <a:rPr lang="en-US" sz="1100" b="1" dirty="0" smtClean="0"/>
              <a:t>26</a:t>
            </a:r>
            <a:r>
              <a:rPr lang="en-US" sz="1100" dirty="0" smtClean="0"/>
              <a:t>: Different </a:t>
            </a:r>
            <a:r>
              <a:rPr lang="en-US" sz="1100" dirty="0"/>
              <a:t>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a:t>
            </a:r>
            <a:r>
              <a:rPr lang="en-US" sz="1100" b="1" dirty="0" smtClean="0"/>
              <a:t>27</a:t>
            </a:r>
            <a:r>
              <a:rPr lang="en-US" sz="1100" dirty="0" smtClean="0"/>
              <a:t>: </a:t>
            </a:r>
            <a:r>
              <a:rPr lang="en-US" sz="1100" dirty="0"/>
              <a:t>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a:t>
            </a:r>
            <a:r>
              <a:rPr lang="en-US" sz="1100" b="1" dirty="0" smtClean="0"/>
              <a:t>28</a:t>
            </a:r>
            <a:r>
              <a:rPr lang="en-US" sz="1100" dirty="0" smtClean="0"/>
              <a:t>: </a:t>
            </a:r>
            <a:r>
              <a:rPr lang="en-US" sz="1100" dirty="0"/>
              <a:t>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a:t>
            </a:r>
            <a:r>
              <a:rPr lang="en-US" dirty="0" smtClean="0"/>
              <a:t>characterization for the baseline configuration</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a:t>
            </a:r>
            <a:r>
              <a:rPr lang="en-US" sz="1100" b="1" dirty="0" smtClean="0"/>
              <a:t>31</a:t>
            </a:r>
            <a:r>
              <a:rPr lang="en-US" sz="1100" dirty="0" smtClean="0"/>
              <a:t>: </a:t>
            </a:r>
            <a:r>
              <a:rPr lang="en-US" sz="1100" dirty="0"/>
              <a:t>Elastic instabilities for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a:t>
            </a:r>
            <a:r>
              <a:rPr lang="en-US" sz="1100" b="1" dirty="0" smtClean="0"/>
              <a:t>29</a:t>
            </a:r>
            <a:r>
              <a:rPr lang="en-US" sz="1100" dirty="0" smtClean="0"/>
              <a:t>: Elastic instabilities for 47</a:t>
            </a:r>
            <a:r>
              <a:rPr lang="en-US" sz="1100" dirty="0"/>
              <a:t>%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a:t>
            </a:r>
            <a:r>
              <a:rPr lang="en-US" sz="1100" b="1" dirty="0" smtClean="0"/>
              <a:t>30</a:t>
            </a:r>
            <a:r>
              <a:rPr lang="en-US" sz="1100" dirty="0" smtClean="0"/>
              <a:t>: </a:t>
            </a:r>
            <a:r>
              <a:rPr lang="en-US" sz="1100" dirty="0"/>
              <a:t>Elastic instabilities for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a:t>
            </a:r>
            <a:r>
              <a:rPr lang="en-US" sz="1100" b="1" dirty="0" smtClean="0"/>
              <a:t>32</a:t>
            </a:r>
            <a:r>
              <a:rPr lang="en-US" sz="1100" dirty="0" smtClean="0"/>
              <a:t>: </a:t>
            </a:r>
            <a:r>
              <a:rPr lang="en-US" sz="1100" dirty="0"/>
              <a:t>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430887"/>
          </a:xfrm>
          <a:prstGeom prst="rect">
            <a:avLst/>
          </a:prstGeom>
          <a:noFill/>
        </p:spPr>
        <p:txBody>
          <a:bodyPr wrap="square" rtlCol="0">
            <a:spAutoFit/>
          </a:bodyPr>
          <a:lstStyle/>
          <a:p>
            <a:pPr algn="ctr"/>
            <a:r>
              <a:rPr lang="en-US" sz="1100" b="1" dirty="0"/>
              <a:t>Fig </a:t>
            </a:r>
            <a:r>
              <a:rPr lang="en-US" sz="1100" b="1" dirty="0" smtClean="0"/>
              <a:t>34</a:t>
            </a:r>
            <a:r>
              <a:rPr lang="en-US" sz="1100" dirty="0" smtClean="0"/>
              <a:t>: </a:t>
            </a:r>
            <a:r>
              <a:rPr lang="en-US" sz="1100" dirty="0" smtClean="0"/>
              <a:t>External work </a:t>
            </a:r>
            <a:r>
              <a:rPr lang="en-US" sz="1100" dirty="0" err="1" smtClean="0"/>
              <a:t>vs</a:t>
            </a:r>
            <a:r>
              <a:rPr lang="en-US" sz="1100" dirty="0" smtClean="0"/>
              <a:t> static energy dissipation through artificial</a:t>
            </a:r>
            <a:r>
              <a:rPr lang="en-US" sz="1100" dirty="0" smtClean="0"/>
              <a:t> damping, f</a:t>
            </a:r>
            <a:r>
              <a:rPr lang="en-GB" sz="1100" dirty="0" smtClean="0"/>
              <a:t>or </a:t>
            </a:r>
            <a:r>
              <a:rPr lang="en-GB" sz="1100" dirty="0"/>
              <a:t>c = 10</a:t>
            </a:r>
            <a:r>
              <a:rPr lang="en-GB" sz="1100" baseline="30000" dirty="0"/>
              <a:t>-6</a:t>
            </a:r>
          </a:p>
        </p:txBody>
      </p:sp>
      <p:sp>
        <p:nvSpPr>
          <p:cNvPr id="27" name="TextBox 26"/>
          <p:cNvSpPr txBox="1"/>
          <p:nvPr/>
        </p:nvSpPr>
        <p:spPr>
          <a:xfrm>
            <a:off x="7708069" y="6093282"/>
            <a:ext cx="3988865" cy="430887"/>
          </a:xfrm>
          <a:prstGeom prst="rect">
            <a:avLst/>
          </a:prstGeom>
          <a:noFill/>
        </p:spPr>
        <p:txBody>
          <a:bodyPr wrap="square" rtlCol="0">
            <a:spAutoFit/>
          </a:bodyPr>
          <a:lstStyle/>
          <a:p>
            <a:pPr algn="ctr"/>
            <a:r>
              <a:rPr lang="en-US" sz="1100" b="1" dirty="0"/>
              <a:t>Fig </a:t>
            </a:r>
            <a:r>
              <a:rPr lang="en-US" sz="1100" b="1" dirty="0" smtClean="0"/>
              <a:t>35</a:t>
            </a:r>
            <a:r>
              <a:rPr lang="en-US" sz="1100" dirty="0" smtClean="0"/>
              <a:t>: </a:t>
            </a:r>
            <a:r>
              <a:rPr lang="en-US" sz="1100" dirty="0"/>
              <a:t>External work </a:t>
            </a:r>
            <a:r>
              <a:rPr lang="en-US" sz="1100" dirty="0" err="1"/>
              <a:t>vs</a:t>
            </a:r>
            <a:r>
              <a:rPr lang="en-US" sz="1100" dirty="0"/>
              <a:t> static energy dissipation through artificial damping, f</a:t>
            </a:r>
            <a:r>
              <a:rPr lang="en-GB" sz="1100" dirty="0"/>
              <a:t>or c </a:t>
            </a:r>
            <a:r>
              <a:rPr lang="en-GB" sz="1100" dirty="0"/>
              <a:t>= 10</a:t>
            </a:r>
            <a:r>
              <a:rPr lang="en-GB" sz="1100" baseline="30000" dirty="0"/>
              <a:t>-9</a:t>
            </a:r>
          </a:p>
        </p:txBody>
      </p:sp>
      <p:sp>
        <p:nvSpPr>
          <p:cNvPr id="28" name="TextBox 27"/>
          <p:cNvSpPr txBox="1"/>
          <p:nvPr/>
        </p:nvSpPr>
        <p:spPr>
          <a:xfrm>
            <a:off x="1075191" y="5646035"/>
            <a:ext cx="5362327" cy="430887"/>
          </a:xfrm>
          <a:prstGeom prst="rect">
            <a:avLst/>
          </a:prstGeom>
          <a:noFill/>
        </p:spPr>
        <p:txBody>
          <a:bodyPr wrap="square" rtlCol="0">
            <a:spAutoFit/>
          </a:bodyPr>
          <a:lstStyle/>
          <a:p>
            <a:pPr algn="ctr"/>
            <a:r>
              <a:rPr lang="en-US" sz="1100" b="1" dirty="0"/>
              <a:t>Fig </a:t>
            </a:r>
            <a:r>
              <a:rPr lang="en-US" sz="1100" b="1" dirty="0" smtClean="0"/>
              <a:t>33</a:t>
            </a:r>
            <a:r>
              <a:rPr lang="en-US" sz="1100" dirty="0" smtClean="0"/>
              <a:t>: </a:t>
            </a:r>
            <a:r>
              <a:rPr lang="en-US" sz="1100" dirty="0"/>
              <a:t>Displacement-force curve for various values of constant damping factor </a:t>
            </a:r>
            <a:r>
              <a:rPr lang="en-US" sz="1100" dirty="0"/>
              <a:t>c. Prescribed load is 2000N</a:t>
            </a:r>
            <a:r>
              <a:rPr lang="en-US" sz="1100" dirty="0" smtClean="0"/>
              <a:t>.</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a:t>
              </a:r>
              <a:r>
                <a:rPr lang="en-US" sz="1100" b="1" dirty="0" smtClean="0"/>
                <a:t>36</a:t>
              </a:r>
              <a:r>
                <a:rPr lang="en-US" sz="1100" dirty="0" smtClean="0"/>
                <a:t>:  </a:t>
              </a:r>
              <a:r>
                <a:rPr lang="en-US" sz="1100" dirty="0"/>
                <a:t>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54519"/>
            <a:chOff x="6285917" y="1897538"/>
            <a:chExt cx="5362327" cy="276322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66091"/>
            </a:xfrm>
            <a:prstGeom prst="rect">
              <a:avLst/>
            </a:prstGeom>
            <a:noFill/>
          </p:spPr>
          <p:txBody>
            <a:bodyPr wrap="square" rtlCol="0">
              <a:spAutoFit/>
            </a:bodyPr>
            <a:lstStyle/>
            <a:p>
              <a:pPr algn="ctr"/>
              <a:r>
                <a:rPr lang="en-US" sz="1100" b="1" dirty="0"/>
                <a:t>Fig </a:t>
              </a:r>
              <a:r>
                <a:rPr lang="en-US" sz="1100" b="1" dirty="0" smtClean="0"/>
                <a:t>37</a:t>
              </a:r>
              <a:r>
                <a:rPr lang="en-US" sz="1100" dirty="0" smtClean="0"/>
                <a:t>:  </a:t>
              </a:r>
              <a:r>
                <a:rPr lang="en-US" sz="1100" dirty="0"/>
                <a:t>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07251"/>
            <a:chOff x="221091" y="2102461"/>
            <a:chExt cx="5362327" cy="2636876"/>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286173"/>
              <a:ext cx="5362327" cy="453164"/>
            </a:xfrm>
            <a:prstGeom prst="rect">
              <a:avLst/>
            </a:prstGeom>
            <a:noFill/>
          </p:spPr>
          <p:txBody>
            <a:bodyPr wrap="square" rtlCol="0">
              <a:spAutoFit/>
            </a:bodyPr>
            <a:lstStyle/>
            <a:p>
              <a:pPr algn="ctr"/>
              <a:r>
                <a:rPr lang="en-US" sz="1100" b="1" dirty="0"/>
                <a:t>Fig </a:t>
              </a:r>
              <a:r>
                <a:rPr lang="en-US" sz="1100" b="1" dirty="0" smtClean="0"/>
                <a:t>38</a:t>
              </a:r>
              <a:r>
                <a:rPr lang="en-US" sz="1100" dirty="0" smtClean="0"/>
                <a:t>:  </a:t>
              </a:r>
              <a:r>
                <a:rPr lang="en-US" sz="1100" dirty="0"/>
                <a:t>Force that induces the structure to collapse as a function of the chiral ligament length</a:t>
              </a:r>
              <a:endParaRPr lang="en-GB" sz="1100" baseline="30000" dirty="0"/>
            </a:p>
          </p:txBody>
        </p:sp>
      </p:grpSp>
      <p:grpSp>
        <p:nvGrpSpPr>
          <p:cNvPr id="29" name="Group 28"/>
          <p:cNvGrpSpPr/>
          <p:nvPr/>
        </p:nvGrpSpPr>
        <p:grpSpPr>
          <a:xfrm>
            <a:off x="6540005" y="4058088"/>
            <a:ext cx="4957304" cy="2447989"/>
            <a:chOff x="6293042" y="1965486"/>
            <a:chExt cx="5362327" cy="2647994"/>
          </a:xfrm>
        </p:grpSpPr>
        <p:pic>
          <p:nvPicPr>
            <p:cNvPr id="30" name="Picture 29"/>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31" name="TextBox 30"/>
            <p:cNvSpPr txBox="1"/>
            <p:nvPr/>
          </p:nvSpPr>
          <p:spPr>
            <a:xfrm>
              <a:off x="6293042" y="4147389"/>
              <a:ext cx="5362327" cy="466091"/>
            </a:xfrm>
            <a:prstGeom prst="rect">
              <a:avLst/>
            </a:prstGeom>
            <a:noFill/>
          </p:spPr>
          <p:txBody>
            <a:bodyPr wrap="square" rtlCol="0">
              <a:spAutoFit/>
            </a:bodyPr>
            <a:lstStyle/>
            <a:p>
              <a:pPr algn="ctr"/>
              <a:r>
                <a:rPr lang="en-US" sz="1100" b="1" dirty="0"/>
                <a:t>Fig </a:t>
              </a:r>
              <a:r>
                <a:rPr lang="en-US" sz="1100" b="1" dirty="0" smtClean="0"/>
                <a:t>39</a:t>
              </a:r>
              <a:r>
                <a:rPr lang="en-US" sz="1100" dirty="0" smtClean="0"/>
                <a:t>:  </a:t>
              </a:r>
              <a:r>
                <a:rPr lang="en-US" sz="1100" dirty="0"/>
                <a:t>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Chiral eccentricity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1" name="TextBox 20"/>
          <p:cNvSpPr txBox="1"/>
          <p:nvPr/>
        </p:nvSpPr>
        <p:spPr>
          <a:xfrm>
            <a:off x="691509" y="5292074"/>
            <a:ext cx="5362327" cy="430887"/>
          </a:xfrm>
          <a:prstGeom prst="rect">
            <a:avLst/>
          </a:prstGeom>
          <a:noFill/>
        </p:spPr>
        <p:txBody>
          <a:bodyPr wrap="square" rtlCol="0">
            <a:spAutoFit/>
          </a:bodyPr>
          <a:lstStyle/>
          <a:p>
            <a:pPr algn="ctr"/>
            <a:r>
              <a:rPr lang="en-US" sz="1100" b="1" dirty="0"/>
              <a:t>Fig </a:t>
            </a:r>
            <a:r>
              <a:rPr lang="en-US" sz="1100" b="1" dirty="0" smtClean="0"/>
              <a:t>40</a:t>
            </a:r>
            <a:r>
              <a:rPr lang="en-US" sz="1100" dirty="0" smtClean="0"/>
              <a:t>: </a:t>
            </a:r>
            <a:r>
              <a:rPr lang="en-US" sz="1100" dirty="0"/>
              <a:t>Displacement-force curve for various values of </a:t>
            </a:r>
            <a:r>
              <a:rPr lang="en-US" sz="1100" dirty="0" smtClean="0"/>
              <a:t>chiral ligament eccentricity. Prescribed load is 2000N</a:t>
            </a:r>
            <a:endParaRPr lang="en-GB" sz="1100" baseline="30000" dirty="0"/>
          </a:p>
        </p:txBody>
      </p:sp>
      <p:sp>
        <p:nvSpPr>
          <p:cNvPr id="22" name="TextBox 21"/>
          <p:cNvSpPr txBox="1"/>
          <p:nvPr/>
        </p:nvSpPr>
        <p:spPr>
          <a:xfrm>
            <a:off x="6175891" y="3575942"/>
            <a:ext cx="5362327" cy="261610"/>
          </a:xfrm>
          <a:prstGeom prst="rect">
            <a:avLst/>
          </a:prstGeom>
          <a:noFill/>
        </p:spPr>
        <p:txBody>
          <a:bodyPr wrap="square" rtlCol="0">
            <a:spAutoFit/>
          </a:bodyPr>
          <a:lstStyle/>
          <a:p>
            <a:pPr algn="ctr"/>
            <a:r>
              <a:rPr lang="en-US" sz="1100" b="1" dirty="0"/>
              <a:t>Fig </a:t>
            </a:r>
            <a:r>
              <a:rPr lang="en-US" sz="1100" b="1" dirty="0" smtClean="0"/>
              <a:t>41</a:t>
            </a:r>
            <a:r>
              <a:rPr lang="en-US" sz="1100" dirty="0" smtClean="0"/>
              <a:t>: Elastic instabilities for e/B = 0.1</a:t>
            </a:r>
            <a:endParaRPr lang="en-GB" sz="1100" baseline="30000" dirty="0"/>
          </a:p>
        </p:txBody>
      </p:sp>
      <p:grpSp>
        <p:nvGrpSpPr>
          <p:cNvPr id="32" name="Group 31"/>
          <p:cNvGrpSpPr/>
          <p:nvPr/>
        </p:nvGrpSpPr>
        <p:grpSpPr>
          <a:xfrm>
            <a:off x="6378402" y="3765174"/>
            <a:ext cx="4957304" cy="2706811"/>
            <a:chOff x="6397444" y="1765000"/>
            <a:chExt cx="5362327" cy="2927962"/>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34" name="TextBox 33"/>
            <p:cNvSpPr txBox="1"/>
            <p:nvPr/>
          </p:nvSpPr>
          <p:spPr>
            <a:xfrm>
              <a:off x="6397444" y="4226871"/>
              <a:ext cx="5362327" cy="466091"/>
            </a:xfrm>
            <a:prstGeom prst="rect">
              <a:avLst/>
            </a:prstGeom>
            <a:noFill/>
          </p:spPr>
          <p:txBody>
            <a:bodyPr wrap="square" rtlCol="0">
              <a:spAutoFit/>
            </a:bodyPr>
            <a:lstStyle/>
            <a:p>
              <a:pPr algn="ctr"/>
              <a:r>
                <a:rPr lang="en-US" sz="1100" b="1" dirty="0"/>
                <a:t>Fig </a:t>
              </a:r>
              <a:r>
                <a:rPr lang="en-US" sz="1100" b="1" dirty="0" smtClean="0"/>
                <a:t>42</a:t>
              </a:r>
              <a:r>
                <a:rPr lang="en-US" sz="1100" dirty="0" smtClean="0"/>
                <a:t>:  </a:t>
              </a:r>
              <a:r>
                <a:rPr lang="en-US" sz="1100" dirty="0"/>
                <a:t>Force that induces the structure to collapse as a function of the chiral lattice thickness</a:t>
              </a:r>
              <a:endParaRPr lang="en-GB" sz="1100" baseline="30000" dirty="0"/>
            </a:p>
          </p:txBody>
        </p:sp>
      </p:grpSp>
      <p:sp>
        <p:nvSpPr>
          <p:cNvPr id="35" name="Fußzeilenplatzhalter 3"/>
          <p:cNvSpPr>
            <a:spLocks noGrp="1"/>
          </p:cNvSpPr>
          <p:nvPr>
            <p:ph type="ftr" sz="quarter" idx="11"/>
          </p:nvPr>
        </p:nvSpPr>
        <p:spPr>
          <a:xfrm>
            <a:off x="6093620" y="6308726"/>
            <a:ext cx="4276480" cy="468312"/>
          </a:xfrm>
        </p:spPr>
        <p:txBody>
          <a:bodyPr/>
          <a:lstStyle/>
          <a:p>
            <a:r>
              <a:rPr lang="de-DE" dirty="0"/>
              <a:t>Valverde, Alejandro</a:t>
            </a:r>
          </a:p>
        </p:txBody>
      </p:sp>
    </p:spTree>
    <p:extLst>
      <p:ext uri="{BB962C8B-B14F-4D97-AF65-F5344CB8AC3E}">
        <p14:creationId xmlns:p14="http://schemas.microsoft.com/office/powerpoint/2010/main" val="406744985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smtClean="0"/>
              <a:t>Presentation outline</a:t>
            </a:r>
            <a:endParaRPr lang="de-CH" dirty="0"/>
          </a:p>
        </p:txBody>
      </p:sp>
      <p:sp>
        <p:nvSpPr>
          <p:cNvPr id="8" name="TextBox 7"/>
          <p:cNvSpPr txBox="1"/>
          <p:nvPr/>
        </p:nvSpPr>
        <p:spPr>
          <a:xfrm>
            <a:off x="1704975" y="1619250"/>
            <a:ext cx="9792334" cy="4154984"/>
          </a:xfrm>
          <a:prstGeom prst="rect">
            <a:avLst/>
          </a:prstGeom>
          <a:noFill/>
        </p:spPr>
        <p:txBody>
          <a:bodyPr wrap="square" rtlCol="0">
            <a:spAutoFit/>
          </a:bodyPr>
          <a:lstStyle/>
          <a:p>
            <a:pPr marL="342900" indent="-342900">
              <a:buFont typeface="Arial" pitchFamily="34" charset="0"/>
              <a:buChar char="•"/>
            </a:pPr>
            <a:r>
              <a:rPr lang="en-GB" sz="2400" dirty="0" smtClean="0"/>
              <a:t>Motivation</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Analytical and </a:t>
            </a:r>
            <a:r>
              <a:rPr lang="en-GB" sz="2400" dirty="0" smtClean="0"/>
              <a:t>computational model descriptions</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r>
              <a:rPr lang="en-GB" sz="2400" dirty="0" smtClean="0"/>
              <a:t>Preliminary analysis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Results from simulations</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r>
              <a:rPr lang="en-GB" sz="2400" dirty="0" smtClean="0"/>
              <a:t>Conclusions and outlook </a:t>
            </a:r>
            <a:endParaRPr lang="en-GB" sz="2400" dirty="0"/>
          </a:p>
        </p:txBody>
      </p:sp>
    </p:spTree>
    <p:extLst>
      <p:ext uri="{BB962C8B-B14F-4D97-AF65-F5344CB8AC3E}">
        <p14:creationId xmlns:p14="http://schemas.microsoft.com/office/powerpoint/2010/main" val="19915229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t>
            </a:r>
            <a:r>
              <a:rPr lang="de-CH" dirty="0" smtClean="0"/>
              <a:t>further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the </a:t>
            </a:r>
            <a:r>
              <a:rPr lang="en-US" dirty="0" smtClean="0"/>
              <a:t>wing-box skin</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079" r="6671"/>
          <a:stretch/>
        </p:blipFill>
        <p:spPr>
          <a:xfrm>
            <a:off x="6572352" y="1825583"/>
            <a:ext cx="5458440" cy="322565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a:t>
            </a:r>
            <a:r>
              <a:rPr lang="en-US" sz="1100" b="1" dirty="0" smtClean="0"/>
              <a:t>43</a:t>
            </a:r>
            <a:r>
              <a:rPr lang="en-US" sz="1100" dirty="0" smtClean="0"/>
              <a:t>:  </a:t>
            </a:r>
            <a:r>
              <a:rPr lang="en-US" sz="1100" dirty="0"/>
              <a:t>Elastic instabilities appearance at the chiral ligaments at the </a:t>
            </a:r>
            <a:r>
              <a:rPr lang="en-US" sz="1100" dirty="0" smtClean="0"/>
              <a:t>root </a:t>
            </a:r>
            <a:r>
              <a:rPr lang="en-US" sz="1100" dirty="0"/>
              <a:t>for </a:t>
            </a:r>
            <a:r>
              <a:rPr lang="en-US" sz="1100" dirty="0" smtClean="0"/>
              <a:t>free rotation </a:t>
            </a:r>
            <a:r>
              <a:rPr lang="en-US" sz="1100" dirty="0"/>
              <a:t>(left) and </a:t>
            </a:r>
            <a:r>
              <a:rPr lang="en-US" sz="1100" dirty="0" smtClean="0"/>
              <a:t>fixed(right) connections between the chiral structure and the wing-box skin</a:t>
            </a:r>
            <a:endParaRPr lang="en-GB" sz="1100" baseline="30000" dirty="0"/>
          </a:p>
        </p:txBody>
      </p:sp>
      <p:sp>
        <p:nvSpPr>
          <p:cNvPr id="13" name="TextBox 12"/>
          <p:cNvSpPr txBox="1"/>
          <p:nvPr/>
        </p:nvSpPr>
        <p:spPr>
          <a:xfrm>
            <a:off x="6415907" y="5037112"/>
            <a:ext cx="5771331" cy="543739"/>
          </a:xfrm>
          <a:prstGeom prst="rect">
            <a:avLst/>
          </a:prstGeom>
          <a:noFill/>
        </p:spPr>
        <p:txBody>
          <a:bodyPr wrap="square" rtlCol="0">
            <a:spAutoFit/>
          </a:bodyPr>
          <a:lstStyle/>
          <a:p>
            <a:pPr algn="ctr"/>
            <a:r>
              <a:rPr lang="en-US" sz="1100" b="1" dirty="0" smtClean="0"/>
              <a:t>Fig 44</a:t>
            </a:r>
            <a:r>
              <a:rPr lang="en-US" sz="1100" dirty="0" smtClean="0"/>
              <a:t>:  Force that induces the structure to </a:t>
            </a:r>
            <a:r>
              <a:rPr lang="en-US" sz="1100" dirty="0"/>
              <a:t>collapse for </a:t>
            </a:r>
            <a:r>
              <a:rPr lang="en-US" sz="1100" dirty="0" smtClean="0"/>
              <a:t>different type of connections </a:t>
            </a:r>
            <a:r>
              <a:rPr lang="en-US" sz="1100" dirty="0"/>
              <a:t>between the chiral structure and the wing-box </a:t>
            </a:r>
            <a:r>
              <a:rPr lang="en-US" sz="1100" dirty="0" smtClean="0"/>
              <a:t>skin. Prescribed load is 2000N.</a:t>
            </a:r>
            <a:endParaRPr lang="en-GB" sz="1100" baseline="30000" dirty="0"/>
          </a:p>
          <a:p>
            <a:pPr algn="ctr"/>
            <a:endParaRPr lang="en-GB" sz="1100" baseline="30000" dirty="0"/>
          </a:p>
        </p:txBody>
      </p:sp>
    </p:spTree>
    <p:extLst>
      <p:ext uri="{BB962C8B-B14F-4D97-AF65-F5344CB8AC3E}">
        <p14:creationId xmlns:p14="http://schemas.microsoft.com/office/powerpoint/2010/main" val="11673058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t>
            </a:r>
            <a:r>
              <a:rPr lang="de-CH" dirty="0" smtClean="0"/>
              <a:t>further analysis</a:t>
            </a:r>
            <a:endParaRPr lang="de-CH" dirty="0"/>
          </a:p>
        </p:txBody>
      </p:sp>
      <p:sp>
        <p:nvSpPr>
          <p:cNvPr id="16" name="TextBox 15"/>
          <p:cNvSpPr txBox="1"/>
          <p:nvPr/>
        </p:nvSpPr>
        <p:spPr>
          <a:xfrm>
            <a:off x="499013" y="1154895"/>
            <a:ext cx="11353757" cy="646331"/>
          </a:xfrm>
          <a:prstGeom prst="rect">
            <a:avLst/>
          </a:prstGeom>
          <a:noFill/>
        </p:spPr>
        <p:txBody>
          <a:bodyPr wrap="square" rtlCol="0">
            <a:spAutoFit/>
          </a:bodyPr>
          <a:lstStyle/>
          <a:p>
            <a:r>
              <a:rPr lang="en-US" dirty="0" smtClean="0"/>
              <a:t>Additional degree </a:t>
            </a:r>
            <a:r>
              <a:rPr lang="en-US" dirty="0"/>
              <a:t>of freedom for </a:t>
            </a:r>
            <a:r>
              <a:rPr lang="en-US" dirty="0" smtClean="0"/>
              <a:t>the connection between </a:t>
            </a:r>
            <a:r>
              <a:rPr lang="en-US" dirty="0"/>
              <a:t>the chiral lattice and the wing-box skin</a:t>
            </a:r>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a:t>
            </a:r>
            <a:r>
              <a:rPr lang="en-US" sz="1100" b="1" dirty="0" smtClean="0"/>
              <a:t>45</a:t>
            </a:r>
            <a:r>
              <a:rPr lang="en-US" sz="1100" dirty="0" smtClean="0"/>
              <a:t>:  Elastic instabilities appearance at the chiral ligaments at the  root for fixed (left) and </a:t>
            </a:r>
            <a:r>
              <a:rPr lang="en-US" sz="1100" dirty="0"/>
              <a:t>free </a:t>
            </a:r>
            <a:r>
              <a:rPr lang="en-US" sz="1100" dirty="0" smtClean="0"/>
              <a:t>(right) displacement </a:t>
            </a:r>
            <a:r>
              <a:rPr lang="en-US" sz="1100" dirty="0"/>
              <a:t>of the lattice </a:t>
            </a:r>
            <a:r>
              <a:rPr lang="en-US" sz="1100" dirty="0" smtClean="0"/>
              <a:t>node</a:t>
            </a:r>
            <a:endParaRPr lang="en-GB" sz="1100" baseline="30000" dirty="0"/>
          </a:p>
        </p:txBody>
      </p:sp>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a:t>
            </a:r>
            <a:r>
              <a:rPr lang="en-US" sz="1100" b="1" dirty="0" smtClean="0"/>
              <a:t>46</a:t>
            </a:r>
            <a:r>
              <a:rPr lang="en-US" sz="1100" dirty="0" smtClean="0"/>
              <a:t>:  </a:t>
            </a:r>
            <a:r>
              <a:rPr lang="en-US" sz="1100" dirty="0"/>
              <a:t>Force that induces the structure to collapse as a function of the wing-box wall </a:t>
            </a:r>
            <a:r>
              <a:rPr lang="en-US" sz="1100" dirty="0"/>
              <a:t>thickness. Prescribed load is 2000N</a:t>
            </a:r>
            <a:r>
              <a:rPr lang="en-US" sz="1100" dirty="0" smtClean="0"/>
              <a:t>.</a:t>
            </a:r>
            <a:endParaRPr lang="en-GB" sz="1100" baseline="30000" dirty="0"/>
          </a:p>
        </p:txBody>
      </p:sp>
    </p:spTree>
    <p:extLst>
      <p:ext uri="{BB962C8B-B14F-4D97-AF65-F5344CB8AC3E}">
        <p14:creationId xmlns:p14="http://schemas.microsoft.com/office/powerpoint/2010/main" val="36900852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t>
            </a:r>
            <a:r>
              <a:rPr lang="de-CH" dirty="0" smtClean="0"/>
              <a:t>further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Control over the </a:t>
            </a:r>
            <a:r>
              <a:rPr lang="en-GB" dirty="0"/>
              <a:t>sudden twist adaptation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a:t>
            </a:r>
            <a:r>
              <a:rPr lang="en-US" sz="1100" b="1" dirty="0" smtClean="0"/>
              <a:t>48</a:t>
            </a:r>
            <a:r>
              <a:rPr lang="en-US" sz="1100" dirty="0" smtClean="0"/>
              <a:t>:  </a:t>
            </a:r>
            <a:r>
              <a:rPr lang="en-US" sz="1100" dirty="0"/>
              <a:t>Force that induces the structure to collapse as a function of the </a:t>
            </a:r>
            <a:r>
              <a:rPr lang="en-US" sz="1100" dirty="0" smtClean="0"/>
              <a:t>chiral </a:t>
            </a:r>
            <a:r>
              <a:rPr lang="en-US" sz="1100" dirty="0"/>
              <a:t>structure thickness. Prescribed load is 2000N</a:t>
            </a:r>
            <a:r>
              <a:rPr lang="en-US" sz="1100" dirty="0" smtClean="0"/>
              <a:t>.</a:t>
            </a:r>
            <a:endParaRPr lang="en-GB" sz="1100" baseline="300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90" y="1882426"/>
            <a:ext cx="5376093" cy="3225656"/>
          </a:xfrm>
          <a:prstGeom prst="rect">
            <a:avLst/>
          </a:prstGeom>
        </p:spPr>
      </p:pic>
      <p:sp>
        <p:nvSpPr>
          <p:cNvPr id="14" name="TextBox 13"/>
          <p:cNvSpPr txBox="1"/>
          <p:nvPr/>
        </p:nvSpPr>
        <p:spPr>
          <a:xfrm>
            <a:off x="721872" y="5093955"/>
            <a:ext cx="5771331" cy="430887"/>
          </a:xfrm>
          <a:prstGeom prst="rect">
            <a:avLst/>
          </a:prstGeom>
          <a:noFill/>
        </p:spPr>
        <p:txBody>
          <a:bodyPr wrap="square" rtlCol="0">
            <a:spAutoFit/>
          </a:bodyPr>
          <a:lstStyle/>
          <a:p>
            <a:pPr algn="ctr"/>
            <a:r>
              <a:rPr lang="en-US" sz="1100" b="1" dirty="0"/>
              <a:t>Fig </a:t>
            </a:r>
            <a:r>
              <a:rPr lang="en-US" sz="1100" b="1" dirty="0" smtClean="0"/>
              <a:t>47</a:t>
            </a:r>
            <a:r>
              <a:rPr lang="en-US" sz="1100" dirty="0" smtClean="0"/>
              <a:t>:  </a:t>
            </a:r>
            <a:r>
              <a:rPr lang="en-US" sz="1100" dirty="0"/>
              <a:t>Force that induces the structure to collapse as a function of </a:t>
            </a:r>
            <a:r>
              <a:rPr lang="en-US" sz="1100" dirty="0" smtClean="0"/>
              <a:t>the load introduction points distribution. </a:t>
            </a:r>
            <a:r>
              <a:rPr lang="en-US" sz="1100" dirty="0"/>
              <a:t>Prescribed load is </a:t>
            </a:r>
            <a:r>
              <a:rPr lang="en-US" sz="1100" dirty="0" smtClean="0"/>
              <a:t>3000N.</a:t>
            </a:r>
            <a:endParaRPr lang="en-GB" sz="1100" baseline="30000" dirty="0"/>
          </a:p>
        </p:txBody>
      </p:sp>
    </p:spTree>
    <p:extLst>
      <p:ext uri="{BB962C8B-B14F-4D97-AF65-F5344CB8AC3E}">
        <p14:creationId xmlns:p14="http://schemas.microsoft.com/office/powerpoint/2010/main" val="176843478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23</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Conclusions</a:t>
            </a:r>
            <a:endParaRPr lang="de-CH" dirty="0"/>
          </a:p>
        </p:txBody>
      </p:sp>
      <p:sp>
        <p:nvSpPr>
          <p:cNvPr id="2" name="TextBox 1"/>
          <p:cNvSpPr txBox="1"/>
          <p:nvPr/>
        </p:nvSpPr>
        <p:spPr>
          <a:xfrm>
            <a:off x="644236" y="1267691"/>
            <a:ext cx="10993582" cy="5078313"/>
          </a:xfrm>
          <a:prstGeom prst="rect">
            <a:avLst/>
          </a:prstGeom>
          <a:noFill/>
        </p:spPr>
        <p:txBody>
          <a:bodyPr wrap="square" rtlCol="0">
            <a:spAutoFit/>
          </a:bodyPr>
          <a:lstStyle/>
          <a:p>
            <a:pPr marL="285750" indent="-285750">
              <a:buFont typeface="Arial" pitchFamily="34" charset="0"/>
              <a:buChar char="•"/>
            </a:pPr>
            <a:r>
              <a:rPr lang="en-GB" dirty="0" smtClean="0"/>
              <a:t>The technology proposed has been shown capable of inducing global twist morphing exploiting local elastic instabilities</a:t>
            </a:r>
            <a:endParaRPr lang="en-GB" dirty="0"/>
          </a:p>
          <a:p>
            <a:endParaRPr lang="en-GB" dirty="0"/>
          </a:p>
          <a:p>
            <a:pPr marL="285750" indent="-285750">
              <a:buFont typeface="Arial" pitchFamily="34" charset="0"/>
              <a:buChar char="•"/>
            </a:pPr>
            <a:r>
              <a:rPr lang="en-GB" dirty="0" smtClean="0"/>
              <a:t>Additional </a:t>
            </a:r>
            <a:r>
              <a:rPr lang="en-GB" dirty="0" err="1" smtClean="0"/>
              <a:t>tailorability</a:t>
            </a:r>
            <a:r>
              <a:rPr lang="en-GB" dirty="0" smtClean="0"/>
              <a:t> of the buckling phenomena offset and evolution is provided by modification of a number of design parameters</a:t>
            </a:r>
          </a:p>
          <a:p>
            <a:pPr marL="285750" indent="-285750">
              <a:buFont typeface="Arial" pitchFamily="34" charset="0"/>
              <a:buChar char="•"/>
            </a:pPr>
            <a:endParaRPr lang="en-GB" dirty="0"/>
          </a:p>
          <a:p>
            <a:pPr marL="742950" lvl="1" indent="-285750">
              <a:buFont typeface="Arial" pitchFamily="34" charset="0"/>
              <a:buChar char="•"/>
            </a:pPr>
            <a:r>
              <a:rPr lang="en-GB" dirty="0" smtClean="0"/>
              <a:t>Contro</a:t>
            </a:r>
            <a:r>
              <a:rPr lang="en-GB" dirty="0" smtClean="0"/>
              <a:t>l over the load required to onset the mechanism is provided by:</a:t>
            </a:r>
          </a:p>
          <a:p>
            <a:pPr marL="1200150" lvl="2" indent="-285750">
              <a:buFont typeface="Arial" pitchFamily="34" charset="0"/>
              <a:buChar char="•"/>
            </a:pPr>
            <a:r>
              <a:rPr lang="en-GB" dirty="0" smtClean="0"/>
              <a:t>Wing-box thickness</a:t>
            </a:r>
          </a:p>
          <a:p>
            <a:pPr marL="1200150" lvl="2" indent="-285750">
              <a:buFont typeface="Arial" pitchFamily="34" charset="0"/>
              <a:buChar char="•"/>
            </a:pPr>
            <a:r>
              <a:rPr lang="en-GB" dirty="0" smtClean="0"/>
              <a:t>Chiral ligament length</a:t>
            </a:r>
          </a:p>
          <a:p>
            <a:pPr marL="1200150" lvl="2" indent="-285750">
              <a:buFont typeface="Arial" pitchFamily="34" charset="0"/>
              <a:buChar char="•"/>
            </a:pPr>
            <a:r>
              <a:rPr lang="en-GB" dirty="0" smtClean="0"/>
              <a:t>Wing-box length</a:t>
            </a:r>
          </a:p>
          <a:p>
            <a:pPr marL="1200150" lvl="2" indent="-285750">
              <a:buFont typeface="Arial" pitchFamily="34" charset="0"/>
              <a:buChar char="•"/>
            </a:pPr>
            <a:r>
              <a:rPr lang="en-GB" dirty="0" smtClean="0"/>
              <a:t>Chiral ligament eccentricity</a:t>
            </a:r>
          </a:p>
          <a:p>
            <a:pPr marL="1200150" lvl="2" indent="-285750">
              <a:buFont typeface="Arial" pitchFamily="34" charset="0"/>
              <a:buChar char="•"/>
            </a:pPr>
            <a:endParaRPr lang="en-GB" dirty="0"/>
          </a:p>
          <a:p>
            <a:pPr marL="742950" lvl="1" indent="-285750">
              <a:buFont typeface="Arial" pitchFamily="34" charset="0"/>
              <a:buChar char="•"/>
            </a:pPr>
            <a:r>
              <a:rPr lang="en-GB" dirty="0" smtClean="0"/>
              <a:t>The distribution of the load introduction points provides control over the twist-force curve slope</a:t>
            </a:r>
          </a:p>
          <a:p>
            <a:pPr marL="1200150" lvl="2" indent="-285750">
              <a:buFont typeface="Arial" pitchFamily="34" charset="0"/>
              <a:buChar char="•"/>
            </a:pPr>
            <a:endParaRPr lang="en-GB" dirty="0"/>
          </a:p>
          <a:p>
            <a:pPr marL="742950" lvl="1" indent="-285750">
              <a:buFont typeface="Arial" pitchFamily="34" charset="0"/>
              <a:buChar char="•"/>
            </a:pPr>
            <a:r>
              <a:rPr lang="en-GB" dirty="0" smtClean="0"/>
              <a:t>The magnitude of the sudden twist adaptation can be control contro</a:t>
            </a:r>
            <a:r>
              <a:rPr lang="en-GB" dirty="0" smtClean="0"/>
              <a:t>l by the chiral thickness</a:t>
            </a:r>
            <a:endParaRPr lang="en-GB" dirty="0" smtClean="0"/>
          </a:p>
          <a:p>
            <a:pPr marL="285750" indent="-285750">
              <a:buFont typeface="Arial" pitchFamily="34" charset="0"/>
              <a:buChar char="•"/>
            </a:pPr>
            <a:endParaRPr lang="en-GB" dirty="0"/>
          </a:p>
          <a:p>
            <a:pPr marL="285750" indent="-285750">
              <a:buFont typeface="Arial" pitchFamily="34" charset="0"/>
              <a:buChar char="•"/>
            </a:pPr>
            <a:r>
              <a:rPr lang="en-GB" dirty="0" smtClean="0"/>
              <a:t>The inclusion of artificial energy dissipation has been shown to be critical to properly capture the mechanism dynamics</a:t>
            </a:r>
            <a:endParaRPr lang="en-GB" dirty="0"/>
          </a:p>
        </p:txBody>
      </p:sp>
    </p:spTree>
    <p:extLst>
      <p:ext uri="{BB962C8B-B14F-4D97-AF65-F5344CB8AC3E}">
        <p14:creationId xmlns:p14="http://schemas.microsoft.com/office/powerpoint/2010/main" val="38783410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Outlook</a:t>
            </a:r>
            <a:endParaRPr lang="de-CH" dirty="0"/>
          </a:p>
        </p:txBody>
      </p:sp>
      <p:sp>
        <p:nvSpPr>
          <p:cNvPr id="2" name="TextBox 1"/>
          <p:cNvSpPr txBox="1"/>
          <p:nvPr/>
        </p:nvSpPr>
        <p:spPr>
          <a:xfrm>
            <a:off x="644236" y="1724891"/>
            <a:ext cx="10993582" cy="2862322"/>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a:t>
            </a:r>
            <a:r>
              <a:rPr lang="en-GB" dirty="0" smtClean="0"/>
              <a:t>Already presented to </a:t>
            </a:r>
            <a:r>
              <a:rPr lang="en-GB" dirty="0" err="1" smtClean="0"/>
              <a:t>Cranfield</a:t>
            </a:r>
            <a:r>
              <a:rPr lang="en-GB" dirty="0" smtClean="0"/>
              <a:t> University</a:t>
            </a:r>
            <a:endParaRPr lang="en-GB" dirty="0" smtClean="0"/>
          </a:p>
          <a:p>
            <a:pPr marL="285750" indent="-285750">
              <a:buFont typeface="Arial" pitchFamily="34" charset="0"/>
              <a:buChar char="•"/>
            </a:pPr>
            <a:endParaRPr lang="en-GB" dirty="0" smtClean="0"/>
          </a:p>
          <a:p>
            <a:pPr marL="285750" indent="-285750">
              <a:buFont typeface="Arial" pitchFamily="34" charset="0"/>
              <a:buChar char="•"/>
            </a:pPr>
            <a:endParaRPr lang="en-GB" dirty="0"/>
          </a:p>
          <a:p>
            <a:pPr marL="285750" indent="-285750">
              <a:buFont typeface="Arial" pitchFamily="34" charset="0"/>
              <a:buChar char="•"/>
            </a:pPr>
            <a:endParaRPr lang="en-GB" dirty="0" smtClean="0"/>
          </a:p>
          <a:p>
            <a:pPr marL="285750" indent="-285750">
              <a:buFont typeface="Arial" pitchFamily="34" charset="0"/>
              <a:buChar char="•"/>
            </a:pPr>
            <a:r>
              <a:rPr lang="en-GB" dirty="0" smtClean="0"/>
              <a:t>Manufacture </a:t>
            </a:r>
            <a:r>
              <a:rPr lang="en-GB" dirty="0" smtClean="0"/>
              <a:t>of </a:t>
            </a:r>
            <a:r>
              <a:rPr lang="en-GB" dirty="0" smtClean="0"/>
              <a:t>a demonstrator to experimentally validate the proposed technology</a:t>
            </a:r>
          </a:p>
          <a:p>
            <a:pPr marL="285750" indent="-285750">
              <a:buFont typeface="Arial" pitchFamily="34" charset="0"/>
              <a:buChar char="•"/>
            </a:pPr>
            <a:endParaRPr lang="en-GB" dirty="0"/>
          </a:p>
          <a:p>
            <a:pPr marL="285750" indent="-285750">
              <a:buFont typeface="Arial" pitchFamily="34" charset="0"/>
              <a:buChar char="•"/>
            </a:pPr>
            <a:r>
              <a:rPr lang="en-GB" dirty="0" smtClean="0"/>
              <a:t>The evaluation of the time-bounded response would be essential prior implementation of the system on a real lift generating structure</a:t>
            </a:r>
            <a:endParaRPr lang="en-GB" dirty="0"/>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a:t>
            </a:r>
            <a:r>
              <a:rPr lang="en-US" sz="1400" dirty="0" smtClean="0"/>
              <a:t>testing. Semester </a:t>
            </a:r>
            <a:r>
              <a:rPr lang="en-US" sz="1400" dirty="0"/>
              <a:t>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a:t>
            </a:r>
            <a:r>
              <a:rPr lang="en-US" sz="1100" b="1" dirty="0" smtClean="0"/>
              <a:t>1</a:t>
            </a:r>
            <a:r>
              <a:rPr lang="en-US" sz="1100" dirty="0" smtClean="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a:t>
            </a:r>
            <a:r>
              <a:rPr lang="en-US" sz="1100" b="1" dirty="0" smtClean="0"/>
              <a:t>2</a:t>
            </a:r>
            <a:r>
              <a:rPr lang="en-US" sz="1100" dirty="0" smtClean="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5" y="738754"/>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a:t>
            </a:r>
            <a:r>
              <a:rPr lang="en-US" sz="1100" b="1" dirty="0" smtClean="0"/>
              <a:t>3</a:t>
            </a:r>
            <a:r>
              <a:rPr lang="en-US" sz="1100" dirty="0" smtClean="0"/>
              <a:t>: </a:t>
            </a:r>
            <a:r>
              <a:rPr lang="en-US" sz="1100" dirty="0"/>
              <a:t>Working principle, </a:t>
            </a:r>
            <a:r>
              <a:rPr lang="en-US" sz="1100" dirty="0" err="1"/>
              <a:t>Raither</a:t>
            </a:r>
            <a:r>
              <a:rPr lang="en-US" sz="1100" dirty="0"/>
              <a:t> (2013)</a:t>
            </a:r>
            <a:endParaRPr lang="en-GB" sz="1100" baseline="30000" dirty="0"/>
          </a:p>
        </p:txBody>
      </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a:t>
            </a:r>
            <a:r>
              <a:rPr lang="en-US" sz="1100" b="1" dirty="0" smtClean="0"/>
              <a:t>4</a:t>
            </a:r>
            <a:r>
              <a:rPr lang="en-US" sz="1100" dirty="0" smtClean="0"/>
              <a:t>:  Variable elastic modulus of the polymer web due to temperature changes,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a:t>
            </a:r>
            <a:r>
              <a:rPr lang="en-US" sz="1100" b="1" dirty="0" smtClean="0"/>
              <a:t>5</a:t>
            </a:r>
            <a:r>
              <a:rPr lang="en-US" sz="1100" dirty="0" smtClean="0"/>
              <a:t>:  </a:t>
            </a:r>
            <a:r>
              <a:rPr lang="en-US" sz="1100" dirty="0"/>
              <a:t>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a:t>
            </a:r>
            <a:r>
              <a:rPr lang="en-US" sz="1100" b="1" dirty="0" smtClean="0"/>
              <a:t>6</a:t>
            </a:r>
            <a:r>
              <a:rPr lang="en-US" sz="1100" dirty="0" smtClean="0"/>
              <a:t>:  </a:t>
            </a:r>
            <a:r>
              <a:rPr lang="en-US" sz="1100" dirty="0"/>
              <a:t>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a:t>
              </a:r>
              <a:r>
                <a:rPr lang="en-US" sz="1100" b="1" dirty="0" smtClean="0"/>
                <a:t>7</a:t>
              </a:r>
              <a:r>
                <a:rPr lang="en-US" sz="1100" dirty="0" smtClean="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a:t>
              </a:r>
              <a:r>
                <a:rPr lang="en-US" sz="1100" b="1" dirty="0" smtClean="0"/>
                <a:t>8</a:t>
              </a:r>
              <a:r>
                <a:rPr lang="en-US" sz="1100" dirty="0" smtClean="0"/>
                <a:t>: </a:t>
              </a:r>
              <a:r>
                <a:rPr lang="en-US" sz="1100" dirty="0"/>
                <a:t>Compression load test on a basic triangular chiral structure </a:t>
              </a:r>
              <a:r>
                <a:rPr lang="en-US" sz="1100" dirty="0" smtClean="0"/>
                <a:t>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a:t>Fig </a:t>
            </a:r>
            <a:r>
              <a:rPr lang="en-US" sz="1100" b="1" dirty="0" smtClean="0"/>
              <a:t>9</a:t>
            </a:r>
            <a:r>
              <a:rPr lang="en-US" sz="1100" dirty="0" smtClean="0"/>
              <a:t>:  </a:t>
            </a:r>
            <a:r>
              <a:rPr lang="en-US" sz="1100" dirty="0"/>
              <a:t>Analytical model of the  closed section beam</a:t>
            </a:r>
            <a:endParaRPr lang="en-GB" sz="1100" baseline="300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a:t>
            </a:r>
            <a:r>
              <a:rPr lang="en-US" sz="1100" b="1" dirty="0" smtClean="0"/>
              <a:t>10</a:t>
            </a:r>
            <a:r>
              <a:rPr lang="en-US" sz="1100" dirty="0" smtClean="0"/>
              <a:t>:  </a:t>
            </a:r>
            <a:r>
              <a:rPr lang="en-US" sz="1100" dirty="0"/>
              <a:t>Influence of the cross-sectional aspect ratio B/H on </a:t>
            </a:r>
            <a:r>
              <a:rPr lang="en-US" sz="1100" dirty="0" smtClean="0"/>
              <a:t>the torsional </a:t>
            </a:r>
            <a:r>
              <a:rPr lang="en-US" sz="1100" dirty="0"/>
              <a:t>stiffness </a:t>
            </a:r>
            <a:r>
              <a:rPr lang="en-US" sz="1100" dirty="0" smtClean="0"/>
              <a:t>G I</a:t>
            </a:r>
            <a:r>
              <a:rPr lang="en-US" sz="1100" baseline="-25000" dirty="0" smtClean="0"/>
              <a:t>t</a:t>
            </a:r>
            <a:r>
              <a:rPr lang="en-US" sz="1100" dirty="0" smtClean="0"/>
              <a:t> </a:t>
            </a:r>
            <a:r>
              <a:rPr lang="en-US" sz="1100" dirty="0"/>
              <a:t>, 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a:t>
            </a:r>
            <a:r>
              <a:rPr lang="en-US" sz="1100" b="1" dirty="0" smtClean="0"/>
              <a:t>11</a:t>
            </a:r>
            <a:r>
              <a:rPr lang="en-US" sz="1100" dirty="0" smtClean="0"/>
              <a:t>:  </a:t>
            </a:r>
            <a:r>
              <a:rPr lang="en-US" sz="1100" dirty="0"/>
              <a:t>Influence of the cross-sectional aspect ratio B/H on </a:t>
            </a:r>
            <a:r>
              <a:rPr lang="en-US" sz="1100" dirty="0" smtClean="0"/>
              <a:t>the flexural stiffness </a:t>
            </a:r>
            <a:r>
              <a:rPr lang="el-GR" sz="1100" dirty="0" smtClean="0"/>
              <a:t>Φ</a:t>
            </a:r>
            <a:r>
              <a:rPr lang="es-ES" sz="1100" baseline="-25000" dirty="0" smtClean="0"/>
              <a:t>y</a:t>
            </a:r>
            <a:r>
              <a:rPr lang="en-US" sz="1100" dirty="0" smtClean="0"/>
              <a:t>, </a:t>
            </a:r>
            <a:r>
              <a:rPr lang="en-US" sz="1100" dirty="0"/>
              <a:t>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a:t>
            </a:r>
            <a:r>
              <a:rPr lang="en-US" sz="1100" b="1" dirty="0" smtClean="0"/>
              <a:t>12</a:t>
            </a:r>
            <a:r>
              <a:rPr lang="en-US" sz="1100" dirty="0" smtClean="0"/>
              <a:t>: </a:t>
            </a:r>
            <a:r>
              <a:rPr lang="en-US" sz="1100" dirty="0"/>
              <a:t>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a:t>Stiffnes</a:t>
                </a:r>
                <a:r>
                  <a:rPr lang="en-GB" sz="1400" dirty="0"/>
                  <a:t>s</a:t>
                </a:r>
                <a:r>
                  <a:rPr lang="es-ES" sz="1400" dirty="0"/>
                  <a:t> ratio </a:t>
                </a:r>
                <a14:m>
                  <m:oMath xmlns:m="http://schemas.openxmlformats.org/officeDocument/2006/math">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2</m:t>
                        </m:r>
                      </m:sub>
                    </m:sSub>
                  </m:oMath>
                </a14:m>
                <a:r>
                  <a:rPr lang="en-GB" sz="1400" dirty="0"/>
                  <a:t> </a:t>
                </a:r>
                <a14:m>
                  <m:oMath xmlns:m="http://schemas.openxmlformats.org/officeDocument/2006/math">
                    <m:r>
                      <a:rPr lang="es-ES" sz="1400" b="0" i="1" dirty="0" smtClean="0">
                        <a:latin typeface="Cambria Math"/>
                      </a:rPr>
                      <m:t>∈[</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a:t>
            </a:r>
            <a:r>
              <a:rPr lang="en-US" sz="1100" b="1" dirty="0" smtClean="0"/>
              <a:t>14</a:t>
            </a:r>
            <a:r>
              <a:rPr lang="en-US" sz="1100" dirty="0" smtClean="0"/>
              <a:t>: </a:t>
            </a:r>
            <a:r>
              <a:rPr lang="en-US" sz="1100" dirty="0"/>
              <a:t>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a:t>
            </a:r>
            <a:r>
              <a:rPr lang="en-US" sz="1100" b="1" dirty="0" smtClean="0"/>
              <a:t>13</a:t>
            </a:r>
            <a:r>
              <a:rPr lang="en-US" sz="1100" dirty="0" smtClean="0"/>
              <a:t>:  </a:t>
            </a:r>
            <a:r>
              <a:rPr lang="en-US" sz="1100" dirty="0"/>
              <a:t>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2322</TotalTime>
  <Words>1790</Words>
  <Application>Microsoft Office PowerPoint</Application>
  <PresentationFormat>Custom</PresentationFormat>
  <Paragraphs>277</Paragraphs>
  <Slides>25</Slides>
  <Notes>25</Notes>
  <HiddenSlides>5</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CMASLab_presentation_16to9</vt:lpstr>
      <vt:lpstr>Master Thesis Project: Bending-Twist Shape Adaptation of Wings by Compliant Chiral Spar Design</vt:lpstr>
      <vt:lpstr>Presentation outline</vt:lpstr>
      <vt:lpstr>Motivation</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Computational model further analysis</vt:lpstr>
      <vt:lpstr>Computational model further analysis</vt:lpstr>
      <vt:lpstr>Computational model further analysis</vt:lpstr>
      <vt:lpstr>Conclusions</vt:lpstr>
      <vt:lpstr>Outlook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102</cp:revision>
  <cp:lastPrinted>2017-05-10T14:00:41Z</cp:lastPrinted>
  <dcterms:created xsi:type="dcterms:W3CDTF">2017-05-08T14:46:56Z</dcterms:created>
  <dcterms:modified xsi:type="dcterms:W3CDTF">2017-08-30T14:51:51Z</dcterms:modified>
</cp:coreProperties>
</file>